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7"/>
  </p:notesMasterIdLst>
  <p:sldIdLst>
    <p:sldId id="256" r:id="rId2"/>
    <p:sldId id="257" r:id="rId3"/>
    <p:sldId id="284" r:id="rId4"/>
    <p:sldId id="258" r:id="rId5"/>
    <p:sldId id="259" r:id="rId6"/>
    <p:sldId id="260" r:id="rId7"/>
    <p:sldId id="261" r:id="rId8"/>
    <p:sldId id="262" r:id="rId9"/>
    <p:sldId id="276" r:id="rId10"/>
    <p:sldId id="281" r:id="rId11"/>
    <p:sldId id="287" r:id="rId12"/>
    <p:sldId id="266" r:id="rId13"/>
    <p:sldId id="285" r:id="rId14"/>
    <p:sldId id="286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16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656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16-09-22T23:31:25.63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2A388E2-C566-455F-9FE6-F5C329FD1BD2}" emma:medium="tactile" emma:mode="ink">
          <msink:context xmlns:msink="http://schemas.microsoft.com/ink/2010/main" type="writingRegion" rotatedBoundingBox="21709,6310 21724,6310 21724,6325 21709,6325"/>
        </emma:interpretation>
      </emma:emma>
    </inkml:annotationXML>
    <inkml:traceGroup>
      <inkml:annotationXML>
        <emma:emma xmlns:emma="http://www.w3.org/2003/04/emma" version="1.0">
          <emma:interpretation id="{854A59A0-E099-48D1-A7F4-1A00FDFCE1F9}" emma:medium="tactile" emma:mode="ink">
            <msink:context xmlns:msink="http://schemas.microsoft.com/ink/2010/main" type="paragraph" rotatedBoundingBox="21709,6310 21724,6310 21724,6325 21709,63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ED60E4D-F4FC-4A53-972E-C391641F392E}" emma:medium="tactile" emma:mode="ink">
              <msink:context xmlns:msink="http://schemas.microsoft.com/ink/2010/main" type="line" rotatedBoundingBox="21709,6310 21724,6310 21724,6325 21709,6325"/>
            </emma:interpretation>
          </emma:emma>
        </inkml:annotationXML>
        <inkml:traceGroup>
          <inkml:annotationXML>
            <emma:emma xmlns:emma="http://www.w3.org/2003/04/emma" version="1.0">
              <emma:interpretation id="{1D6C8E0E-3A76-4734-B5AF-2C16C54C17A4}" emma:medium="tactile" emma:mode="ink">
                <msink:context xmlns:msink="http://schemas.microsoft.com/ink/2010/main" type="inkWord" rotatedBoundingBox="21709,6310 21724,6310 21724,6325 21709,6325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2259B-5551-4432-8500-107FA7222F6F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C9949-5560-4185-A36C-15DD254C4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62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9374-4100-463F-BDE5-541971582015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E94BBF-217D-4832-AD85-B248BD8FB6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9374-4100-463F-BDE5-541971582015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BBF-217D-4832-AD85-B248BD8FB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9374-4100-463F-BDE5-541971582015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BBF-217D-4832-AD85-B248BD8FB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9374-4100-463F-BDE5-541971582015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BBF-217D-4832-AD85-B248BD8FB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9374-4100-463F-BDE5-541971582015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BBF-217D-4832-AD85-B248BD8FB66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9374-4100-463F-BDE5-541971582015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BBF-217D-4832-AD85-B248BD8FB6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9374-4100-463F-BDE5-541971582015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BBF-217D-4832-AD85-B248BD8FB66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9374-4100-463F-BDE5-541971582015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BBF-217D-4832-AD85-B248BD8FB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9374-4100-463F-BDE5-541971582015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BBF-217D-4832-AD85-B248BD8FB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9374-4100-463F-BDE5-541971582015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BBF-217D-4832-AD85-B248BD8FB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9374-4100-463F-BDE5-541971582015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94BBF-217D-4832-AD85-B248BD8FB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7EA9374-4100-463F-BDE5-541971582015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EE94BBF-217D-4832-AD85-B248BD8FB66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racihayes.weebly.com/" TargetMode="External"/><Relationship Id="rId2" Type="http://schemas.openxmlformats.org/officeDocument/2006/relationships/hyperlink" Target="mailto:tracil.allen@cms.k12.nc.us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customXml" Target="../ink/ink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tracihayes.weebl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7526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500" dirty="0" smtClean="0"/>
              <a:t>Welcome to 2</a:t>
            </a:r>
            <a:r>
              <a:rPr lang="en-US" sz="5500" baseline="30000" dirty="0" smtClean="0"/>
              <a:t>nd</a:t>
            </a:r>
            <a:r>
              <a:rPr lang="en-US" sz="5500" dirty="0" smtClean="0"/>
              <a:t> Grade Open House!</a:t>
            </a:r>
            <a:endParaRPr lang="en-US" sz="5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743200"/>
            <a:ext cx="6400800" cy="2895600"/>
          </a:xfr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400" dirty="0" smtClean="0">
                <a:solidFill>
                  <a:schemeClr val="tx1"/>
                </a:solidFill>
              </a:rPr>
              <a:t>Mrs. Hayes </a:t>
            </a:r>
          </a:p>
          <a:p>
            <a:r>
              <a:rPr lang="en-US" sz="3400" dirty="0" smtClean="0">
                <a:solidFill>
                  <a:schemeClr val="tx1"/>
                </a:solidFill>
              </a:rPr>
              <a:t>Room B6</a:t>
            </a:r>
          </a:p>
          <a:p>
            <a:r>
              <a:rPr lang="en-US" sz="3400" dirty="0" smtClean="0">
                <a:hlinkClick r:id="rId2"/>
              </a:rPr>
              <a:t>tracil.allen@cms.k12.nc.us</a:t>
            </a:r>
            <a:endParaRPr lang="en-US" sz="3400" dirty="0" smtClean="0"/>
          </a:p>
          <a:p>
            <a:r>
              <a:rPr lang="en-US" sz="3400" dirty="0">
                <a:solidFill>
                  <a:schemeClr val="tx1"/>
                </a:solidFill>
                <a:hlinkClick r:id="rId3"/>
              </a:rPr>
              <a:t>https://tracihayes.weebly.com</a:t>
            </a:r>
            <a:r>
              <a:rPr lang="en-US" sz="3400" dirty="0" smtClean="0">
                <a:solidFill>
                  <a:schemeClr val="tx1"/>
                </a:solidFill>
                <a:hlinkClick r:id="rId3"/>
              </a:rPr>
              <a:t>/</a:t>
            </a:r>
            <a:endParaRPr lang="en-US" sz="34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7815420" y="2271645"/>
              <a:ext cx="360" cy="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03540" y="2259765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025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5200" dirty="0" smtClean="0"/>
              <a:t>Classroom Management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b="1" u="sng" dirty="0">
                <a:latin typeface="+mj-lt"/>
              </a:rPr>
              <a:t>Rewards</a:t>
            </a:r>
          </a:p>
          <a:p>
            <a:pPr marL="0" indent="0">
              <a:buNone/>
            </a:pPr>
            <a:r>
              <a:rPr lang="en-US" sz="3600" b="1" u="sng" dirty="0">
                <a:latin typeface="+mj-lt"/>
              </a:rPr>
              <a:t>Individual: </a:t>
            </a:r>
            <a:r>
              <a:rPr lang="en-US" sz="3600" dirty="0">
                <a:latin typeface="+mj-lt"/>
              </a:rPr>
              <a:t>Privilege of Being "Leader of the Week"</a:t>
            </a:r>
          </a:p>
          <a:p>
            <a:pPr marL="0" indent="0">
              <a:buNone/>
            </a:pPr>
            <a:r>
              <a:rPr lang="en-US" sz="3600" b="1" u="sng" dirty="0">
                <a:latin typeface="+mj-lt"/>
              </a:rPr>
              <a:t>Table Groups: </a:t>
            </a:r>
            <a:r>
              <a:rPr lang="en-US" sz="3600" dirty="0">
                <a:latin typeface="+mj-lt"/>
              </a:rPr>
              <a:t>Table groups with the most "Positive Behavior Points" at the end of the week will receive a small reward.</a:t>
            </a:r>
          </a:p>
          <a:p>
            <a:pPr marL="0" indent="0">
              <a:buNone/>
            </a:pPr>
            <a:r>
              <a:rPr lang="en-US" sz="3600" b="1" u="sng" dirty="0">
                <a:latin typeface="+mj-lt"/>
              </a:rPr>
              <a:t>Whole Class: </a:t>
            </a:r>
            <a:r>
              <a:rPr lang="en-US" sz="3600" dirty="0">
                <a:latin typeface="+mj-lt"/>
              </a:rPr>
              <a:t>Whole group reward for good behavior in specials/filling compliment jar</a:t>
            </a:r>
          </a:p>
        </p:txBody>
      </p:sp>
    </p:spTree>
    <p:extLst>
      <p:ext uri="{BB962C8B-B14F-4D97-AF65-F5344CB8AC3E}">
        <p14:creationId xmlns:p14="http://schemas.microsoft.com/office/powerpoint/2010/main" val="88720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5200" dirty="0" smtClean="0"/>
              <a:t>Leader of the Week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5105400"/>
          </a:xfr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latin typeface="+mj-lt"/>
                <a:sym typeface="Wingdings" panose="05000000000000000000" pitchFamily="2" charset="2"/>
              </a:rPr>
              <a:t>Monday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-About </a:t>
            </a:r>
            <a:r>
              <a:rPr lang="en-US" dirty="0">
                <a:latin typeface="+mj-lt"/>
                <a:sym typeface="Wingdings" panose="05000000000000000000" pitchFamily="2" charset="2"/>
              </a:rPr>
              <a:t>me 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Poster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latin typeface="+mj-lt"/>
                <a:sym typeface="Wingdings" panose="05000000000000000000" pitchFamily="2" charset="2"/>
              </a:rPr>
              <a:t>Tuesday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-Bring </a:t>
            </a:r>
            <a:r>
              <a:rPr lang="en-US" dirty="0">
                <a:latin typeface="+mj-lt"/>
                <a:sym typeface="Wingdings" panose="05000000000000000000" pitchFamily="2" charset="2"/>
              </a:rPr>
              <a:t>a favorite picture book to 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share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latin typeface="+mj-lt"/>
                <a:sym typeface="Wingdings" panose="05000000000000000000" pitchFamily="2" charset="2"/>
              </a:rPr>
              <a:t>Wednesday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-Bring </a:t>
            </a:r>
            <a:r>
              <a:rPr lang="en-US" dirty="0">
                <a:latin typeface="+mj-lt"/>
                <a:sym typeface="Wingdings" panose="05000000000000000000" pitchFamily="2" charset="2"/>
              </a:rPr>
              <a:t>2-3 family photos to 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share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latin typeface="+mj-lt"/>
                <a:sym typeface="Wingdings" panose="05000000000000000000" pitchFamily="2" charset="2"/>
              </a:rPr>
              <a:t>Thursday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-Show </a:t>
            </a:r>
            <a:r>
              <a:rPr lang="en-US" dirty="0">
                <a:latin typeface="+mj-lt"/>
                <a:sym typeface="Wingdings" panose="05000000000000000000" pitchFamily="2" charset="2"/>
              </a:rPr>
              <a:t>and 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Tell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latin typeface="+mj-lt"/>
                <a:sym typeface="Wingdings" panose="05000000000000000000" pitchFamily="2" charset="2"/>
              </a:rPr>
              <a:t>Friday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-Bring </a:t>
            </a:r>
            <a:r>
              <a:rPr lang="en-US" dirty="0">
                <a:latin typeface="+mj-lt"/>
                <a:sym typeface="Wingdings" panose="05000000000000000000" pitchFamily="2" charset="2"/>
              </a:rPr>
              <a:t>a letter from a family member or special adult explaining how you are leader 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outside </a:t>
            </a:r>
            <a:r>
              <a:rPr lang="en-US" dirty="0">
                <a:latin typeface="+mj-lt"/>
                <a:sym typeface="Wingdings" panose="05000000000000000000" pitchFamily="2" charset="2"/>
              </a:rPr>
              <a:t>of 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school</a:t>
            </a:r>
          </a:p>
          <a:p>
            <a:pPr marL="0" indent="0">
              <a:buNone/>
            </a:pPr>
            <a:endParaRPr lang="en-US" dirty="0" smtClean="0">
              <a:latin typeface="+mj-lt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sym typeface="Wingdings" panose="05000000000000000000" pitchFamily="2" charset="2"/>
              </a:rPr>
              <a:t>Leaders of the Week have their picture and a blurb in the weekly newsletter and join Mrs. Hayes for lunch at the end of the month.</a:t>
            </a:r>
            <a:endParaRPr lang="en-US" dirty="0">
              <a:latin typeface="+mj-lt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266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Homework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525963"/>
          </a:xfrm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Monday-Thursday (checked and reviewed each day)</a:t>
            </a:r>
          </a:p>
          <a:p>
            <a:pPr marL="0" indent="0">
              <a:buNone/>
            </a:pPr>
            <a:r>
              <a:rPr lang="en-US" dirty="0" smtClean="0"/>
              <a:t>-Reading comprehension activity</a:t>
            </a:r>
          </a:p>
          <a:p>
            <a:pPr marL="0" indent="0">
              <a:buNone/>
            </a:pPr>
            <a:r>
              <a:rPr lang="en-US" dirty="0" smtClean="0"/>
              <a:t>-Math worksheet (4 questions)</a:t>
            </a:r>
          </a:p>
          <a:p>
            <a:pPr marL="0" indent="0">
              <a:buNone/>
            </a:pPr>
            <a:r>
              <a:rPr lang="en-US" dirty="0" smtClean="0"/>
              <a:t>-Read for 20 minutes (including comprehension activity)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Weekend and Holiday Breaks</a:t>
            </a:r>
          </a:p>
          <a:p>
            <a:pPr marL="0" indent="0">
              <a:buNone/>
            </a:pPr>
            <a:r>
              <a:rPr lang="en-US" dirty="0" smtClean="0"/>
              <a:t>Read for 20 minutes each day.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do not require a reading log. We do a lot of academic reading at school. At home, I want students to read for pure pleasure not as a task. </a:t>
            </a:r>
          </a:p>
        </p:txBody>
      </p:sp>
    </p:spTree>
    <p:extLst>
      <p:ext uri="{BB962C8B-B14F-4D97-AF65-F5344CB8AC3E}">
        <p14:creationId xmlns:p14="http://schemas.microsoft.com/office/powerpoint/2010/main" val="10007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591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804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689" y="0"/>
            <a:ext cx="52026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782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sz="3400" dirty="0" smtClean="0">
                <a:ea typeface="ＭＳ Ｐゴシック" pitchFamily="34" charset="-128"/>
              </a:rPr>
              <a:t>Please </a:t>
            </a:r>
            <a:r>
              <a:rPr lang="en-US" altLang="en-US" sz="3400" dirty="0">
                <a:ea typeface="ＭＳ Ｐゴシック" pitchFamily="34" charset="-128"/>
              </a:rPr>
              <a:t>send </a:t>
            </a:r>
            <a:r>
              <a:rPr lang="en-US" altLang="en-US" sz="3400" dirty="0" smtClean="0">
                <a:ea typeface="ＭＳ Ｐゴシック" pitchFamily="34" charset="-128"/>
              </a:rPr>
              <a:t>a healthy </a:t>
            </a:r>
            <a:r>
              <a:rPr lang="en-US" altLang="en-US" sz="3400" dirty="0">
                <a:ea typeface="ＭＳ Ｐゴシック" pitchFamily="34" charset="-128"/>
              </a:rPr>
              <a:t>snack for </a:t>
            </a:r>
            <a:r>
              <a:rPr lang="en-US" altLang="en-US" sz="3400" dirty="0" smtClean="0">
                <a:ea typeface="ＭＳ Ｐゴシック" pitchFamily="34" charset="-128"/>
              </a:rPr>
              <a:t>your child each day. </a:t>
            </a:r>
          </a:p>
          <a:p>
            <a:pPr marL="0" indent="0">
              <a:buNone/>
            </a:pPr>
            <a:endParaRPr lang="en-US" altLang="en-US" sz="3400" dirty="0" smtClean="0">
              <a:ea typeface="ＭＳ Ｐゴシック" pitchFamily="34" charset="-128"/>
            </a:endParaRPr>
          </a:p>
          <a:p>
            <a:r>
              <a:rPr lang="en-US" altLang="en-US" sz="3400" dirty="0"/>
              <a:t> A water bottle </a:t>
            </a:r>
            <a:r>
              <a:rPr lang="en-US" altLang="en-US" sz="3400" dirty="0" smtClean="0"/>
              <a:t>is also </a:t>
            </a:r>
            <a:r>
              <a:rPr lang="en-US" altLang="en-US" sz="3400" dirty="0"/>
              <a:t>a great idea</a:t>
            </a:r>
            <a:r>
              <a:rPr lang="en-US" altLang="en-US" sz="3400" dirty="0" smtClean="0"/>
              <a:t>!</a:t>
            </a:r>
          </a:p>
          <a:p>
            <a:r>
              <a:rPr lang="en-US" altLang="en-US" sz="3400" dirty="0" smtClean="0"/>
              <a:t>s</a:t>
            </a:r>
            <a:endParaRPr lang="en-US" altLang="en-US" sz="3400" dirty="0" smtClean="0"/>
          </a:p>
          <a:p>
            <a:r>
              <a:rPr lang="en-US" altLang="en-US" sz="3400" dirty="0">
                <a:ea typeface="ＭＳ Ｐゴシック" pitchFamily="34" charset="-128"/>
              </a:rPr>
              <a:t>Our room is often cold…your child may want to bring a sweater or sweatshirt to be comfortable.</a:t>
            </a:r>
          </a:p>
          <a:p>
            <a:pPr marL="0" indent="0">
              <a:buNone/>
            </a:pPr>
            <a:endParaRPr lang="en-US" altLang="en-US" sz="3400" dirty="0"/>
          </a:p>
          <a:p>
            <a:r>
              <a:rPr lang="en-US" altLang="en-US" sz="3400" dirty="0"/>
              <a:t>Email me </a:t>
            </a:r>
            <a:r>
              <a:rPr lang="en-US" altLang="en-US" sz="3400" dirty="0" smtClean="0"/>
              <a:t>with </a:t>
            </a:r>
            <a:r>
              <a:rPr lang="en-US" altLang="en-US" sz="3400" dirty="0"/>
              <a:t>any questions, </a:t>
            </a:r>
            <a:r>
              <a:rPr lang="en-US" altLang="en-US" sz="3400" dirty="0" smtClean="0"/>
              <a:t>concerns</a:t>
            </a:r>
            <a:r>
              <a:rPr lang="en-US" altLang="en-US" sz="3400" dirty="0"/>
              <a:t>, suggestions</a:t>
            </a:r>
          </a:p>
          <a:p>
            <a:pPr marL="0" indent="0" algn="ctr">
              <a:buNone/>
            </a:pPr>
            <a:endParaRPr lang="en-US" altLang="en-US" sz="3400" b="1" dirty="0" smtClean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en-US" altLang="en-US" sz="3400" b="1" dirty="0" smtClean="0">
                <a:latin typeface="Calibri" pitchFamily="34" charset="0"/>
              </a:rPr>
              <a:t>And Don’t </a:t>
            </a:r>
            <a:r>
              <a:rPr lang="en-US" altLang="en-US" sz="3400" b="1" dirty="0">
                <a:latin typeface="Calibri" pitchFamily="34" charset="0"/>
              </a:rPr>
              <a:t>Forget About Our Class Website!</a:t>
            </a:r>
          </a:p>
          <a:p>
            <a:pPr marL="0" indent="0" algn="ctr">
              <a:buNone/>
            </a:pPr>
            <a:r>
              <a:rPr lang="en-US" altLang="en-US" sz="3400" dirty="0" smtClean="0">
                <a:ea typeface="ＭＳ Ｐゴシック" pitchFamily="34" charset="-128"/>
                <a:hlinkClick r:id="rId2"/>
              </a:rPr>
              <a:t>http</a:t>
            </a:r>
            <a:r>
              <a:rPr lang="en-US" altLang="en-US" sz="3400" dirty="0">
                <a:ea typeface="ＭＳ Ｐゴシック" pitchFamily="34" charset="-128"/>
                <a:hlinkClick r:id="rId2"/>
              </a:rPr>
              <a:t>://tracihayes.weebly.com</a:t>
            </a:r>
            <a:r>
              <a:rPr lang="en-US" altLang="en-US" sz="3400" dirty="0" smtClean="0">
                <a:ea typeface="ＭＳ Ｐゴシック" pitchFamily="34" charset="-128"/>
                <a:hlinkClick r:id="rId2"/>
              </a:rPr>
              <a:t>/</a:t>
            </a:r>
            <a:endParaRPr lang="en-US" altLang="en-US" sz="3400" dirty="0" smtClean="0">
              <a:ea typeface="ＭＳ Ｐゴシック" pitchFamily="34" charset="-128"/>
            </a:endParaRPr>
          </a:p>
          <a:p>
            <a:pPr marL="0" indent="0" algn="ctr">
              <a:buNone/>
            </a:pPr>
            <a:endParaRPr lang="en-US" altLang="en-US" sz="2200" dirty="0">
              <a:ea typeface="ＭＳ Ｐゴシック" pitchFamily="34" charset="-128"/>
            </a:endParaRPr>
          </a:p>
          <a:p>
            <a:pPr algn="ctr"/>
            <a:endParaRPr lang="en-US" sz="1600" dirty="0"/>
          </a:p>
          <a:p>
            <a:pPr algn="ctr"/>
            <a:endParaRPr lang="en-US" altLang="en-US" sz="1600" b="1" dirty="0" smtClean="0">
              <a:latin typeface="Calibri" pitchFamily="34" charset="0"/>
            </a:endParaRPr>
          </a:p>
          <a:p>
            <a:pPr algn="ctr"/>
            <a:endParaRPr lang="en-US" altLang="en-US" sz="1600" b="1" dirty="0">
              <a:latin typeface="Calibri" pitchFamily="34" charset="0"/>
            </a:endParaRPr>
          </a:p>
          <a:p>
            <a:pPr algn="ctr"/>
            <a:endParaRPr lang="en-US" altLang="en-US" sz="1600" b="1" dirty="0" smtClean="0">
              <a:latin typeface="Calibri" pitchFamily="34" charset="0"/>
            </a:endParaRPr>
          </a:p>
          <a:p>
            <a:pPr algn="ctr"/>
            <a:endParaRPr lang="en-US" altLang="en-US" sz="1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20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800" dirty="0" smtClean="0"/>
              <a:t>A Little About Me…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BS in Early Childhood Education and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 M.Ed. in Literacy Education from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Winthrop University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Tenth </a:t>
            </a:r>
            <a:r>
              <a:rPr lang="en-US" dirty="0" smtClean="0">
                <a:solidFill>
                  <a:schemeClr val="tx1"/>
                </a:solidFill>
              </a:rPr>
              <a:t>year teaching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Sixth </a:t>
            </a:r>
            <a:r>
              <a:rPr lang="en-US" dirty="0" smtClean="0">
                <a:solidFill>
                  <a:schemeClr val="tx1"/>
                </a:solidFill>
              </a:rPr>
              <a:t>year in CMS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Married to Drew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Learning to Garden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have a cat named Walden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Love running, rock climbing, and being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outdoors!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6353">
            <a:off x="6782981" y="197595"/>
            <a:ext cx="1819890" cy="2298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 descr="https://scontent.xx.fbcdn.net/hphotos-xpa1/v/t1.0-9/10470955_10101875599191347_2750005721833885838_n.jpg?oh=7f859282ee73729100640dd93c6da863&amp;oe=566758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83697">
            <a:off x="6184448" y="2224231"/>
            <a:ext cx="1686743" cy="224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https://scontent.xx.fbcdn.net/hphotos-frc3/v/t1.0-9/547682_10100476691458657_1940219759_n.jpg?oh=d57896d9afb56e098184476d9a1a5e5f&amp;oe=565CF43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3996" flipH="1">
            <a:off x="7016209" y="3968497"/>
            <a:ext cx="1771650" cy="236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5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New Report Cards</a:t>
            </a:r>
            <a:endParaRPr lang="en-US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644759"/>
              </p:ext>
            </p:extLst>
          </p:nvPr>
        </p:nvGraphicFramePr>
        <p:xfrm>
          <a:off x="228600" y="2514600"/>
          <a:ext cx="8686800" cy="4135930"/>
        </p:xfrm>
        <a:graphic>
          <a:graphicData uri="http://schemas.openxmlformats.org/drawingml/2006/table">
            <a:tbl>
              <a:tblPr/>
              <a:tblGrid>
                <a:gridCol w="4343400">
                  <a:extLst>
                    <a:ext uri="{9D8B030D-6E8A-4147-A177-3AD203B41FA5}">
                      <a16:colId xmlns:a16="http://schemas.microsoft.com/office/drawing/2014/main" val="4168509813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3965187678"/>
                    </a:ext>
                  </a:extLst>
                </a:gridCol>
              </a:tblGrid>
              <a:tr h="118495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Exemplary</a:t>
                      </a:r>
                    </a:p>
                  </a:txBody>
                  <a:tcPr marL="28640" marR="28640" marT="28640" marB="2864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demonstrates advanced mastery of grade level standard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Student seeks opportunities to deepen understandings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as well as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engage in higher order thinking skills to apply thinking to new and uncommon situations.</a:t>
                      </a:r>
                    </a:p>
                  </a:txBody>
                  <a:tcPr marL="28640" marR="28640" marT="28640" marB="2864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1569705"/>
                  </a:ext>
                </a:extLst>
              </a:tr>
              <a:tr h="85889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Mastering</a:t>
                      </a:r>
                    </a:p>
                  </a:txBody>
                  <a:tcPr marL="28640" marR="28640" marT="28640" marB="2864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demonstrates mastery of grade level standard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 times and in multiple ways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Student applies understanding of standard in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familiar and unfamiliar situations.</a:t>
                      </a:r>
                    </a:p>
                  </a:txBody>
                  <a:tcPr marL="28640" marR="28640" marT="28640" marB="2864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644384"/>
                  </a:ext>
                </a:extLst>
              </a:tr>
              <a:tr h="69587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Progressing</a:t>
                      </a:r>
                    </a:p>
                  </a:txBody>
                  <a:tcPr marL="28640" marR="28640" marT="28640" marB="2864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demonstrates </a:t>
                      </a: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 toward developing mastery of standard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Student applies limited understanding in familiar situations.</a:t>
                      </a:r>
                    </a:p>
                  </a:txBody>
                  <a:tcPr marL="28640" marR="28640" marT="28640" marB="2864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524497"/>
                  </a:ext>
                </a:extLst>
              </a:tr>
              <a:tr h="85889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Developing</a:t>
                      </a:r>
                    </a:p>
                  </a:txBody>
                  <a:tcPr marL="28640" marR="28640" marT="28640" marB="2864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Intervention is in place to support the development in mastery of standard. Student demonstrates basic level of understanding of standard with support.</a:t>
                      </a:r>
                    </a:p>
                  </a:txBody>
                  <a:tcPr marL="28640" marR="28640" marT="28640" marB="2864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773369"/>
                  </a:ext>
                </a:extLst>
              </a:tr>
              <a:tr h="36982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28640" marR="28640" marT="28640" marB="2864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has not yet attempted this standard at time of report.</a:t>
                      </a:r>
                    </a:p>
                  </a:txBody>
                  <a:tcPr marL="28640" marR="28640" marT="28640" marB="2864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307869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0" y="1543734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Most students will be in the “Progressing” category until third and fourth quarter when all parts of a standard have been covered.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5" name="DefaultOcx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HTMLOption1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HTMLOption2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HTMLOption3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HTMLOption4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529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 Day in Second Grade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7:15-7:45 </a:t>
            </a:r>
            <a:r>
              <a:rPr lang="en-US" dirty="0" smtClean="0">
                <a:solidFill>
                  <a:schemeClr val="tx1"/>
                </a:solidFill>
              </a:rPr>
              <a:t>Arrival/Morning Work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7:45-8:15 </a:t>
            </a:r>
            <a:r>
              <a:rPr lang="en-US" dirty="0" smtClean="0">
                <a:solidFill>
                  <a:schemeClr val="tx1"/>
                </a:solidFill>
              </a:rPr>
              <a:t>Morning Meeting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8:15-9:15 </a:t>
            </a:r>
            <a:r>
              <a:rPr lang="en-US" dirty="0" smtClean="0">
                <a:solidFill>
                  <a:schemeClr val="tx1"/>
                </a:solidFill>
              </a:rPr>
              <a:t>Readers </a:t>
            </a:r>
            <a:r>
              <a:rPr lang="en-US" dirty="0">
                <a:solidFill>
                  <a:schemeClr val="tx1"/>
                </a:solidFill>
              </a:rPr>
              <a:t>Workshop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9:15-9:50 </a:t>
            </a:r>
            <a:r>
              <a:rPr lang="en-US" dirty="0" smtClean="0">
                <a:solidFill>
                  <a:schemeClr val="tx1"/>
                </a:solidFill>
              </a:rPr>
              <a:t>Writers Workshop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9:50-10:00 </a:t>
            </a:r>
            <a:r>
              <a:rPr lang="en-US" dirty="0" smtClean="0">
                <a:solidFill>
                  <a:schemeClr val="tx1"/>
                </a:solidFill>
              </a:rPr>
              <a:t>Snack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10:00-10:40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smtClean="0">
                <a:solidFill>
                  <a:schemeClr val="tx1"/>
                </a:solidFill>
              </a:rPr>
              <a:t>Learning Lab</a:t>
            </a:r>
            <a:r>
              <a:rPr lang="en-US" dirty="0">
                <a:solidFill>
                  <a:schemeClr val="tx1"/>
                </a:solidFill>
              </a:rPr>
              <a:t> 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10:40-10:47 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smtClean="0">
                <a:solidFill>
                  <a:schemeClr val="tx1"/>
                </a:solidFill>
              </a:rPr>
              <a:t>Transition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10:47-11:27 </a:t>
            </a:r>
            <a:r>
              <a:rPr lang="en-US" dirty="0" smtClean="0">
                <a:solidFill>
                  <a:schemeClr val="tx1"/>
                </a:solidFill>
              </a:rPr>
              <a:t>Specials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11:27-11:35 </a:t>
            </a:r>
            <a:r>
              <a:rPr lang="en-US" dirty="0" smtClean="0">
                <a:solidFill>
                  <a:schemeClr val="tx1"/>
                </a:solidFill>
              </a:rPr>
              <a:t>Read Aloud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11:41-12:08 </a:t>
            </a:r>
            <a:r>
              <a:rPr lang="en-US" dirty="0" smtClean="0">
                <a:solidFill>
                  <a:schemeClr val="tx1"/>
                </a:solidFill>
              </a:rPr>
              <a:t>Lunch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12:10-1:10 </a:t>
            </a:r>
            <a:r>
              <a:rPr lang="en-US" dirty="0" smtClean="0">
                <a:solidFill>
                  <a:schemeClr val="tx1"/>
                </a:solidFill>
              </a:rPr>
              <a:t>Math </a:t>
            </a:r>
            <a:r>
              <a:rPr lang="en-US" dirty="0" smtClean="0">
                <a:solidFill>
                  <a:schemeClr val="tx1"/>
                </a:solidFill>
              </a:rPr>
              <a:t>Workshop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1:40-2:05 </a:t>
            </a:r>
            <a:r>
              <a:rPr lang="en-US" dirty="0" smtClean="0">
                <a:solidFill>
                  <a:schemeClr val="tx1"/>
                </a:solidFill>
              </a:rPr>
              <a:t>Word Study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2:05-2:35</a:t>
            </a:r>
            <a:r>
              <a:rPr lang="en-US" dirty="0">
                <a:solidFill>
                  <a:schemeClr val="tx1"/>
                </a:solidFill>
              </a:rPr>
              <a:t> Science/Social </a:t>
            </a:r>
            <a:r>
              <a:rPr lang="en-US" dirty="0" smtClean="0">
                <a:solidFill>
                  <a:schemeClr val="tx1"/>
                </a:solidFill>
              </a:rPr>
              <a:t>Studies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2271553"/>
            <a:ext cx="4267200" cy="2000548"/>
          </a:xfrm>
          <a:prstGeom prst="rect">
            <a:avLst/>
          </a:prstGeo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Wedne</a:t>
            </a:r>
            <a:r>
              <a:rPr lang="en-US" b="1" dirty="0" smtClean="0">
                <a:latin typeface="+mj-lt"/>
              </a:rPr>
              <a:t>sdays</a:t>
            </a:r>
            <a:r>
              <a:rPr lang="en-US" b="1" dirty="0" smtClean="0">
                <a:latin typeface="+mj-lt"/>
              </a:rPr>
              <a:t>: </a:t>
            </a:r>
          </a:p>
          <a:p>
            <a:r>
              <a:rPr lang="en-US" dirty="0" smtClean="0">
                <a:latin typeface="+mj-lt"/>
              </a:rPr>
              <a:t>Recess: 10:45-11:15</a:t>
            </a:r>
          </a:p>
          <a:p>
            <a:r>
              <a:rPr lang="en-US" sz="1600" dirty="0" smtClean="0">
                <a:latin typeface="+mj-lt"/>
              </a:rPr>
              <a:t>Double </a:t>
            </a:r>
            <a:r>
              <a:rPr lang="en-US" sz="1600" dirty="0" smtClean="0">
                <a:latin typeface="+mj-lt"/>
              </a:rPr>
              <a:t>Specials 12:35-2:00</a:t>
            </a:r>
          </a:p>
          <a:p>
            <a:endParaRPr lang="en-US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Monday: </a:t>
            </a:r>
            <a:r>
              <a:rPr lang="en-US" sz="1600" dirty="0" smtClean="0">
                <a:latin typeface="+mj-lt"/>
              </a:rPr>
              <a:t>Science Lab </a:t>
            </a:r>
            <a:r>
              <a:rPr lang="en-US" sz="1600" dirty="0" smtClean="0">
                <a:latin typeface="+mj-lt"/>
              </a:rPr>
              <a:t>(1:50-2:30)</a:t>
            </a:r>
            <a:endParaRPr lang="en-US" sz="1600" b="1" dirty="0" smtClean="0">
              <a:latin typeface="+mj-lt"/>
            </a:endParaRPr>
          </a:p>
          <a:p>
            <a:endParaRPr lang="en-US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Fridays: </a:t>
            </a:r>
            <a:r>
              <a:rPr lang="en-US" sz="1600" dirty="0" smtClean="0">
                <a:latin typeface="+mj-lt"/>
              </a:rPr>
              <a:t>Mystery Reader (</a:t>
            </a:r>
            <a:r>
              <a:rPr lang="en-US" sz="1600" dirty="0" smtClean="0">
                <a:latin typeface="+mj-lt"/>
              </a:rPr>
              <a:t>2:15-2:35)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359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Word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95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Phonetic spelling </a:t>
            </a:r>
            <a:r>
              <a:rPr lang="en-US" sz="2000" dirty="0" smtClean="0">
                <a:solidFill>
                  <a:schemeClr val="tx1"/>
                </a:solidFill>
              </a:rPr>
              <a:t>and sight word spelling will be the emphasis of our word work block this year.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All students will work on a the same spelling pattern at the same time. The difficulty of the words students are spelling will be differentiated, however, based on students skills level. </a:t>
            </a:r>
          </a:p>
          <a:p>
            <a:pPr marL="0" indent="0" algn="ctr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For example: </a:t>
            </a:r>
          </a:p>
          <a:p>
            <a:pPr marL="0" indent="0" algn="ctr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All students</a:t>
            </a:r>
            <a:r>
              <a:rPr lang="en-US" sz="2000" dirty="0" smtClean="0">
                <a:solidFill>
                  <a:schemeClr val="tx1"/>
                </a:solidFill>
              </a:rPr>
              <a:t>:  </a:t>
            </a:r>
            <a:r>
              <a:rPr lang="en-US" sz="2000" dirty="0" smtClean="0">
                <a:solidFill>
                  <a:schemeClr val="tx1"/>
                </a:solidFill>
              </a:rPr>
              <a:t>Short-a Patterns</a:t>
            </a:r>
          </a:p>
          <a:p>
            <a:pPr marL="0" indent="0" algn="ctr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Advanced Spellers: </a:t>
            </a:r>
            <a:r>
              <a:rPr lang="en-US" sz="2000" dirty="0" smtClean="0">
                <a:solidFill>
                  <a:schemeClr val="tx1"/>
                </a:solidFill>
              </a:rPr>
              <a:t>admit, bandit, plastic</a:t>
            </a:r>
          </a:p>
          <a:p>
            <a:pPr marL="0" indent="0" algn="ctr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On-Level Spellers: </a:t>
            </a:r>
            <a:r>
              <a:rPr lang="en-US" sz="2000" dirty="0" smtClean="0">
                <a:solidFill>
                  <a:schemeClr val="tx1"/>
                </a:solidFill>
              </a:rPr>
              <a:t>class, grasp</a:t>
            </a:r>
          </a:p>
          <a:p>
            <a:pPr marL="0" indent="0" algn="ctr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Below Level Spellers:</a:t>
            </a:r>
            <a:r>
              <a:rPr lang="en-US" sz="2000" dirty="0" smtClean="0">
                <a:solidFill>
                  <a:schemeClr val="tx1"/>
                </a:solidFill>
              </a:rPr>
              <a:t> cat, map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lvl="1" indent="0" algn="ctr">
              <a:buNone/>
            </a:pPr>
            <a:endParaRPr lang="en-US" i="1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92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Readers Workshop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Combination of standards-based and data driven instruction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Structure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Mini-Lesson (10-15 minutes): </a:t>
            </a:r>
            <a:r>
              <a:rPr lang="en-US" dirty="0" smtClean="0">
                <a:solidFill>
                  <a:schemeClr val="tx1"/>
                </a:solidFill>
              </a:rPr>
              <a:t>Teacher explaining and modeling a reading strategy or skill.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Independent and Partner Reading: (30-45 minutes):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Students practicing the modeled strategy or skills with books on their specific level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tudents writing about and discussing their thinking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Teacher meeting with students one-on-one to confer about reading and to monitor progress.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Teacher meeting with small groups of students for differentiated, Guided Reading Instruction. </a:t>
            </a:r>
          </a:p>
          <a:p>
            <a:pPr marL="915988" lvl="2" indent="-454025">
              <a:buFont typeface="Courier New" panose="02070309020205020404" pitchFamily="49" charset="0"/>
              <a:buChar char="o"/>
            </a:pPr>
            <a:r>
              <a:rPr lang="en-US" b="1" dirty="0" smtClean="0">
                <a:solidFill>
                  <a:schemeClr val="tx1"/>
                </a:solidFill>
              </a:rPr>
              <a:t>Sharing</a:t>
            </a:r>
            <a:r>
              <a:rPr lang="en-US" dirty="0" smtClean="0">
                <a:solidFill>
                  <a:schemeClr val="tx1"/>
                </a:solidFill>
              </a:rPr>
              <a:t> (5 minutes): Students share the work they accomplished during the reading block with the group. </a:t>
            </a:r>
          </a:p>
          <a:p>
            <a:pPr marL="746125" lvl="2" indent="-234950">
              <a:buFont typeface="Courier New" panose="02070309020205020404" pitchFamily="49" charset="0"/>
              <a:buChar char="o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06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Writers Workshop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Combination of standards-based and data driven </a:t>
            </a:r>
            <a:r>
              <a:rPr lang="en-US" b="1" dirty="0" smtClean="0">
                <a:solidFill>
                  <a:schemeClr val="tx1"/>
                </a:solidFill>
              </a:rPr>
              <a:t>instruction</a:t>
            </a:r>
          </a:p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Students moving through the writing process at their own pace</a:t>
            </a:r>
          </a:p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Focus is on process as much as product</a:t>
            </a:r>
          </a:p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Students evaluate their own work and choose which pieces to publish for grading instead of being given prompts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Structure</a:t>
            </a:r>
            <a:r>
              <a:rPr lang="en-US" dirty="0">
                <a:solidFill>
                  <a:schemeClr val="tx1"/>
                </a:solidFill>
              </a:rPr>
              <a:t>: 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Mini-Lesson (10-15 </a:t>
            </a:r>
            <a:r>
              <a:rPr lang="en-US" b="1" dirty="0" smtClean="0">
                <a:solidFill>
                  <a:schemeClr val="tx1"/>
                </a:solidFill>
              </a:rPr>
              <a:t>minutes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Independent </a:t>
            </a:r>
            <a:r>
              <a:rPr lang="en-US" b="1" dirty="0">
                <a:solidFill>
                  <a:schemeClr val="tx1"/>
                </a:solidFill>
              </a:rPr>
              <a:t>and Partner </a:t>
            </a:r>
            <a:r>
              <a:rPr lang="en-US" b="1" dirty="0" smtClean="0">
                <a:solidFill>
                  <a:schemeClr val="tx1"/>
                </a:solidFill>
              </a:rPr>
              <a:t>Writing: </a:t>
            </a:r>
            <a:r>
              <a:rPr lang="en-US" b="1" dirty="0">
                <a:solidFill>
                  <a:schemeClr val="tx1"/>
                </a:solidFill>
              </a:rPr>
              <a:t>(30-45 minutes): 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Sharing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(5 minutes)</a:t>
            </a:r>
          </a:p>
          <a:p>
            <a:pPr lvl="1"/>
            <a:endParaRPr lang="en-US" b="1" dirty="0">
              <a:solidFill>
                <a:schemeClr val="tx1"/>
              </a:solidFill>
            </a:endParaRPr>
          </a:p>
          <a:p>
            <a:pPr marL="344488" lvl="1" indent="-344488">
              <a:buFont typeface="Arial" panose="020B0604020202020204" pitchFamily="34" charset="0"/>
              <a:buChar char="•"/>
            </a:pPr>
            <a:endParaRPr lang="en-US" sz="1800" b="1" dirty="0">
              <a:solidFill>
                <a:schemeClr val="tx1"/>
              </a:solidFill>
            </a:endParaRPr>
          </a:p>
          <a:p>
            <a:pPr marL="344488" lvl="1" indent="-344488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20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Mathematics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965811"/>
            <a:ext cx="3581400" cy="390876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Whole Group Instruction: 60 Minutes</a:t>
            </a:r>
            <a:endParaRPr lang="en-US" sz="2400" b="1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</a:rPr>
              <a:t>Problem of the day (Snack)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</a:rPr>
              <a:t>Standards-based instruction using Envisions and Engage New York curriculums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+mj-lt"/>
              </a:rPr>
              <a:t>Calendar Math Review</a:t>
            </a:r>
            <a:endParaRPr lang="en-US" sz="22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2950" y="1981200"/>
            <a:ext cx="3352800" cy="387798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Math Workshops: 30 Minutes</a:t>
            </a:r>
          </a:p>
          <a:p>
            <a:endParaRPr lang="en-US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Students collaborate in small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Differentiated tasks based on student data (Map, Common Assessments)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Teacher meets with small groups of students for enrichment or </a:t>
            </a:r>
            <a:r>
              <a:rPr lang="en-US" dirty="0" err="1" smtClean="0">
                <a:latin typeface="+mj-lt"/>
              </a:rPr>
              <a:t>reteaching</a:t>
            </a:r>
            <a:endParaRPr lang="en-US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10302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5200" dirty="0" smtClean="0"/>
              <a:t>Classroom Management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+mj-lt"/>
              </a:rPr>
              <a:t>Consequences: </a:t>
            </a:r>
          </a:p>
          <a:p>
            <a:pPr marL="457200" indent="-457200">
              <a:buAutoNum type="arabicPeriod"/>
            </a:pPr>
            <a:r>
              <a:rPr lang="en-US" dirty="0" smtClean="0">
                <a:latin typeface="+mj-lt"/>
              </a:rPr>
              <a:t>Reminder</a:t>
            </a:r>
          </a:p>
          <a:p>
            <a:pPr marL="457200" indent="-457200">
              <a:buAutoNum type="arabicPeriod"/>
            </a:pPr>
            <a:r>
              <a:rPr lang="en-US" dirty="0" smtClean="0">
                <a:latin typeface="+mj-lt"/>
              </a:rPr>
              <a:t>Verbal warning/discussion of behavior. </a:t>
            </a:r>
          </a:p>
          <a:p>
            <a:pPr marL="457200" indent="-457200">
              <a:buAutoNum type="arabicPeriod"/>
            </a:pPr>
            <a:r>
              <a:rPr lang="en-US" dirty="0" smtClean="0">
                <a:latin typeface="+mj-lt"/>
              </a:rPr>
              <a:t>Removal from activity with reflection. </a:t>
            </a:r>
          </a:p>
          <a:p>
            <a:pPr marL="457200" indent="-457200">
              <a:buAutoNum type="arabicPeriod"/>
            </a:pPr>
            <a:r>
              <a:rPr lang="en-US" dirty="0" smtClean="0">
                <a:latin typeface="+mj-lt"/>
              </a:rPr>
              <a:t>Parent Contact</a:t>
            </a:r>
          </a:p>
          <a:p>
            <a:pPr marL="457200" indent="-457200">
              <a:buAutoNum type="arabicPeriod"/>
            </a:pPr>
            <a:r>
              <a:rPr lang="en-US" dirty="0" smtClean="0">
                <a:latin typeface="+mj-lt"/>
              </a:rPr>
              <a:t>Loss of </a:t>
            </a:r>
            <a:r>
              <a:rPr lang="en-US" dirty="0" smtClean="0">
                <a:latin typeface="+mj-lt"/>
              </a:rPr>
              <a:t>Friday Fun</a:t>
            </a:r>
            <a:endParaRPr lang="en-US" dirty="0" smtClean="0">
              <a:latin typeface="+mj-lt"/>
            </a:endParaRPr>
          </a:p>
          <a:p>
            <a:pPr marL="457200" indent="-457200">
              <a:buAutoNum type="arabicPeriod"/>
            </a:pPr>
            <a:r>
              <a:rPr lang="en-US" dirty="0" smtClean="0">
                <a:latin typeface="+mj-lt"/>
              </a:rPr>
              <a:t>Office Referral (or for first occurrence of a very serious office)</a:t>
            </a: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sz="1800" b="1" dirty="0" smtClean="0">
                <a:latin typeface="+mj-lt"/>
                <a:sym typeface="Wingdings" panose="05000000000000000000" pitchFamily="2" charset="2"/>
              </a:rPr>
              <a:t>Friday Fun:</a:t>
            </a:r>
            <a:r>
              <a:rPr lang="en-US" sz="1800" dirty="0" smtClean="0">
                <a:latin typeface="+mj-lt"/>
                <a:sym typeface="Wingdings" panose="05000000000000000000" pitchFamily="2" charset="2"/>
              </a:rPr>
              <a:t> During our learning lab time on Friday we spend 40 minutes engaging in a fun academic activity (STEM challenge, experiment, Genius Hour). </a:t>
            </a:r>
            <a:endParaRPr lang="en-US" dirty="0" smtClean="0">
              <a:latin typeface="+mj-lt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sym typeface="Wingdings" panose="05000000000000000000" pitchFamily="2" charset="2"/>
              </a:rPr>
              <a:t>Summary of overall behavior and work habits comes home in Friday Folder. </a:t>
            </a:r>
            <a:endParaRPr lang="en-US" dirty="0">
              <a:latin typeface="+mj-lt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442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2154</TotalTime>
  <Words>901</Words>
  <Application>Microsoft Office PowerPoint</Application>
  <PresentationFormat>On-screen Show (4:3)</PresentationFormat>
  <Paragraphs>136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Calibri</vt:lpstr>
      <vt:lpstr>Century Gothic</vt:lpstr>
      <vt:lpstr>Courier New</vt:lpstr>
      <vt:lpstr>Palatino Linotype</vt:lpstr>
      <vt:lpstr>Wingdings</vt:lpstr>
      <vt:lpstr>Executive</vt:lpstr>
      <vt:lpstr>Welcome to 2nd Grade Open House!</vt:lpstr>
      <vt:lpstr>A Little About Me…</vt:lpstr>
      <vt:lpstr>New Report Cards</vt:lpstr>
      <vt:lpstr>A Day in Second Grade</vt:lpstr>
      <vt:lpstr>Word Work</vt:lpstr>
      <vt:lpstr>Readers Workshop</vt:lpstr>
      <vt:lpstr>Writers Workshop</vt:lpstr>
      <vt:lpstr>Mathematics</vt:lpstr>
      <vt:lpstr>Classroom Management</vt:lpstr>
      <vt:lpstr>Classroom Management</vt:lpstr>
      <vt:lpstr>Leader of the Week</vt:lpstr>
      <vt:lpstr>Homework</vt:lpstr>
      <vt:lpstr>PowerPoint Presentation</vt:lpstr>
      <vt:lpstr>PowerPoint Presentation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2nd Grade Open House!</dc:title>
  <dc:creator>Drew Hayes</dc:creator>
  <cp:lastModifiedBy>Traci Allen</cp:lastModifiedBy>
  <cp:revision>58</cp:revision>
  <dcterms:created xsi:type="dcterms:W3CDTF">2015-09-10T22:18:04Z</dcterms:created>
  <dcterms:modified xsi:type="dcterms:W3CDTF">2018-09-06T00:51:26Z</dcterms:modified>
</cp:coreProperties>
</file>